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6600"/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A5A4-D9B8-4BE4-A5C2-8FCA72699887}" type="datetimeFigureOut">
              <a:rPr lang="cs-CZ" smtClean="0"/>
              <a:t>11.12.2012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306A-DFF3-4EC7-ADC8-B7CD7AF6706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A5A4-D9B8-4BE4-A5C2-8FCA72699887}" type="datetimeFigureOut">
              <a:rPr lang="cs-CZ" smtClean="0"/>
              <a:t>11.12.2012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306A-DFF3-4EC7-ADC8-B7CD7AF6706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A5A4-D9B8-4BE4-A5C2-8FCA72699887}" type="datetimeFigureOut">
              <a:rPr lang="cs-CZ" smtClean="0"/>
              <a:t>11.12.2012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306A-DFF3-4EC7-ADC8-B7CD7AF6706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A5A4-D9B8-4BE4-A5C2-8FCA72699887}" type="datetimeFigureOut">
              <a:rPr lang="cs-CZ" smtClean="0"/>
              <a:t>11.12.2012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306A-DFF3-4EC7-ADC8-B7CD7AF6706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A5A4-D9B8-4BE4-A5C2-8FCA72699887}" type="datetimeFigureOut">
              <a:rPr lang="cs-CZ" smtClean="0"/>
              <a:t>11.12.2012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306A-DFF3-4EC7-ADC8-B7CD7AF6706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A5A4-D9B8-4BE4-A5C2-8FCA72699887}" type="datetimeFigureOut">
              <a:rPr lang="cs-CZ" smtClean="0"/>
              <a:t>11.12.2012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306A-DFF3-4EC7-ADC8-B7CD7AF6706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A5A4-D9B8-4BE4-A5C2-8FCA72699887}" type="datetimeFigureOut">
              <a:rPr lang="cs-CZ" smtClean="0"/>
              <a:t>11.12.2012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306A-DFF3-4EC7-ADC8-B7CD7AF6706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A5A4-D9B8-4BE4-A5C2-8FCA72699887}" type="datetimeFigureOut">
              <a:rPr lang="cs-CZ" smtClean="0"/>
              <a:t>11.12.2012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306A-DFF3-4EC7-ADC8-B7CD7AF6706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A5A4-D9B8-4BE4-A5C2-8FCA72699887}" type="datetimeFigureOut">
              <a:rPr lang="cs-CZ" smtClean="0"/>
              <a:t>11.12.2012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306A-DFF3-4EC7-ADC8-B7CD7AF6706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A5A4-D9B8-4BE4-A5C2-8FCA72699887}" type="datetimeFigureOut">
              <a:rPr lang="cs-CZ" smtClean="0"/>
              <a:t>11.12.2012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306A-DFF3-4EC7-ADC8-B7CD7AF6706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AA5A4-D9B8-4BE4-A5C2-8FCA72699887}" type="datetimeFigureOut">
              <a:rPr lang="cs-CZ" smtClean="0"/>
              <a:t>11.12.2012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306A-DFF3-4EC7-ADC8-B7CD7AF6706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AA5A4-D9B8-4BE4-A5C2-8FCA72699887}" type="datetimeFigureOut">
              <a:rPr lang="cs-CZ" smtClean="0"/>
              <a:t>11.12.2012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0306A-DFF3-4EC7-ADC8-B7CD7AF6706E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6800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11760" y="404664"/>
            <a:ext cx="442698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6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Druhy mlieka</a:t>
            </a:r>
            <a:endParaRPr lang="en-US" sz="6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916832"/>
            <a:ext cx="76328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cs-CZ" sz="2000" dirty="0" smtClean="0"/>
              <a:t>mlieko patrí medzi bežné a najdôležitejšie potraviny</a:t>
            </a:r>
          </a:p>
          <a:p>
            <a:r>
              <a:rPr lang="cs-CZ" sz="2000" dirty="0" smtClean="0"/>
              <a:t>- je jediným zdrojom potravy v najranejšom období života </a:t>
            </a:r>
          </a:p>
          <a:p>
            <a:r>
              <a:rPr lang="cs-CZ" sz="2000" dirty="0" smtClean="0"/>
              <a:t>- na priemyselné spracovanie je hlavnou surovinou kravské mlieko </a:t>
            </a:r>
          </a:p>
          <a:p>
            <a:r>
              <a:rPr lang="cs-CZ" sz="2000" dirty="0" smtClean="0"/>
              <a:t>- v menšej miere sa spracúva aj kozie a ovčie mlieko</a:t>
            </a:r>
            <a:endParaRPr lang="cs-CZ" sz="2000" dirty="0"/>
          </a:p>
        </p:txBody>
      </p:sp>
      <p:pic>
        <p:nvPicPr>
          <p:cNvPr id="11266" name="Picture 2" descr="http://2.bp.blogspot.com/-0M94UlhXpzU/T-wCoElQAJI/AAAAAAAAA38/rwQJVw84Qq4/s1600/glass-of-milk-200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3356992"/>
            <a:ext cx="3892144" cy="2996952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0000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8000">
              <a:schemeClr val="bg2">
                <a:lumMod val="50000"/>
                <a:alpha val="62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412776"/>
            <a:ext cx="79928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- </a:t>
            </a:r>
            <a:r>
              <a:rPr lang="cs-CZ" sz="2000" dirty="0">
                <a:solidFill>
                  <a:srgbClr val="FF0000"/>
                </a:solidFill>
              </a:rPr>
              <a:t>K</a:t>
            </a:r>
            <a:r>
              <a:rPr lang="cs-CZ" sz="2000" dirty="0" smtClean="0">
                <a:solidFill>
                  <a:srgbClr val="FF0000"/>
                </a:solidFill>
              </a:rPr>
              <a:t>ravské mlieko </a:t>
            </a:r>
            <a:r>
              <a:rPr lang="cs-CZ" dirty="0" smtClean="0"/>
              <a:t>obsahuje 87,5 % vody a 12,5% sušiny</a:t>
            </a:r>
          </a:p>
          <a:p>
            <a:pPr>
              <a:buFontTx/>
              <a:buChar char="-"/>
            </a:pPr>
            <a:r>
              <a:rPr lang="cs-CZ" sz="2000" dirty="0">
                <a:solidFill>
                  <a:srgbClr val="00B050"/>
                </a:solidFill>
              </a:rPr>
              <a:t>B</a:t>
            </a:r>
            <a:r>
              <a:rPr lang="cs-CZ" sz="2000" dirty="0" smtClean="0">
                <a:solidFill>
                  <a:srgbClr val="00B050"/>
                </a:solidFill>
              </a:rPr>
              <a:t>ielkoviny mlieka </a:t>
            </a:r>
            <a:r>
              <a:rPr lang="cs-CZ" dirty="0" smtClean="0"/>
              <a:t>sú plnohodnotné</a:t>
            </a:r>
          </a:p>
          <a:p>
            <a:pPr>
              <a:buFontTx/>
              <a:buChar char="-"/>
            </a:pPr>
            <a:r>
              <a:rPr lang="cs-CZ" dirty="0" smtClean="0"/>
              <a:t> základnou mliečnou bielkovinou je fosfoproteid kazeín (80 – 85%) </a:t>
            </a:r>
          </a:p>
          <a:p>
            <a:pPr>
              <a:buFontTx/>
              <a:buChar char="-"/>
            </a:pPr>
            <a:r>
              <a:rPr lang="cs-CZ" dirty="0" smtClean="0"/>
              <a:t> zvyšok tvoria albumíny a globulíny</a:t>
            </a:r>
          </a:p>
          <a:p>
            <a:r>
              <a:rPr lang="sk-SK" dirty="0" smtClean="0">
                <a:solidFill>
                  <a:srgbClr val="0070C0"/>
                </a:solidFill>
              </a:rPr>
              <a:t>-</a:t>
            </a:r>
            <a:r>
              <a:rPr lang="sk-SK" sz="2000" dirty="0" smtClean="0">
                <a:solidFill>
                  <a:srgbClr val="0070C0"/>
                </a:solidFill>
              </a:rPr>
              <a:t> </a:t>
            </a:r>
            <a:r>
              <a:rPr lang="cs-CZ" sz="2000" dirty="0" smtClean="0">
                <a:solidFill>
                  <a:srgbClr val="0070C0"/>
                </a:solidFill>
              </a:rPr>
              <a:t>Kazeín </a:t>
            </a:r>
            <a:r>
              <a:rPr lang="cs-CZ" dirty="0" smtClean="0"/>
              <a:t>je vo vode rozpustný a zráža sa:</a:t>
            </a:r>
          </a:p>
          <a:p>
            <a:r>
              <a:rPr lang="cs-CZ" dirty="0" smtClean="0"/>
              <a:t>- kvasením mlieka</a:t>
            </a:r>
          </a:p>
          <a:p>
            <a:r>
              <a:rPr lang="cs-CZ" dirty="0" smtClean="0"/>
              <a:t>- pridaním zriedených kyselín</a:t>
            </a:r>
          </a:p>
          <a:p>
            <a:r>
              <a:rPr lang="cs-CZ" dirty="0" smtClean="0"/>
              <a:t>- enzýmom chymozímom</a:t>
            </a:r>
          </a:p>
          <a:p>
            <a:endParaRPr lang="cs-CZ" dirty="0"/>
          </a:p>
        </p:txBody>
      </p:sp>
      <p:sp>
        <p:nvSpPr>
          <p:cNvPr id="3" name="Rectangle 2"/>
          <p:cNvSpPr/>
          <p:nvPr/>
        </p:nvSpPr>
        <p:spPr>
          <a:xfrm>
            <a:off x="971600" y="332656"/>
            <a:ext cx="31554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40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Druhy mlieka:</a:t>
            </a:r>
            <a:endParaRPr lang="en-US" sz="40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14338" name="Picture 2" descr="http://www.mamaaja.sk/assets/Articles/mlieko2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933056"/>
            <a:ext cx="2880320" cy="199822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763688" y="616530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Kravské mlieko</a:t>
            </a:r>
            <a:endParaRPr lang="cs-CZ" dirty="0"/>
          </a:p>
        </p:txBody>
      </p:sp>
      <p:pic>
        <p:nvPicPr>
          <p:cNvPr id="14340" name="Picture 4" descr="http://www.newfitshop.sk/230-348-large/kitty-kazei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492896"/>
            <a:ext cx="3802646" cy="35949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012160" y="558924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Kazeín</a:t>
            </a:r>
            <a:endParaRPr lang="cs-CZ" dirty="0"/>
          </a:p>
        </p:txBody>
      </p:sp>
    </p:spTree>
  </p:cSld>
  <p:clrMapOvr>
    <a:masterClrMapping/>
  </p:clrMapOvr>
  <p:transition spd="slow" advTm="10000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66000">
              <a:srgbClr val="FFC000">
                <a:alpha val="74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3608" y="332656"/>
            <a:ext cx="338086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cs-CZ" sz="40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Úpravy mlieka:</a:t>
            </a:r>
            <a:endParaRPr lang="cs-CZ" sz="40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1556792"/>
            <a:ext cx="64087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C00000"/>
                </a:solidFill>
              </a:rPr>
              <a:t>- Filtrácia</a:t>
            </a:r>
            <a:r>
              <a:rPr lang="cs-CZ" sz="2000" dirty="0" smtClean="0"/>
              <a:t>: mechanické odstránenie nečistôt</a:t>
            </a:r>
            <a:br>
              <a:rPr lang="cs-CZ" sz="2000" dirty="0" smtClean="0"/>
            </a:br>
            <a:r>
              <a:rPr lang="cs-CZ" sz="2000" dirty="0" smtClean="0">
                <a:solidFill>
                  <a:srgbClr val="FF0000"/>
                </a:solidFill>
              </a:rPr>
              <a:t>- Odstreďovanie</a:t>
            </a:r>
            <a:r>
              <a:rPr lang="cs-CZ" sz="2000" dirty="0" smtClean="0"/>
              <a:t>: oddelenie mliečneho tuku od mliečnej plazmy</a:t>
            </a:r>
            <a:br>
              <a:rPr lang="cs-CZ" sz="2000" dirty="0" smtClean="0"/>
            </a:br>
            <a:r>
              <a:rPr lang="cs-CZ" sz="2000" dirty="0" smtClean="0">
                <a:solidFill>
                  <a:srgbClr val="7030A0"/>
                </a:solidFill>
              </a:rPr>
              <a:t>- Pasterizácia</a:t>
            </a:r>
            <a:r>
              <a:rPr lang="cs-CZ" sz="2000" dirty="0" smtClean="0"/>
              <a:t>: tepelné ošetrenie pri 850C, odstraňujú sa všetky choroboplodné mikroorganizmy (MO) – dezinfekcia</a:t>
            </a:r>
            <a:br>
              <a:rPr lang="cs-CZ" sz="2000" dirty="0" smtClean="0"/>
            </a:br>
            <a:r>
              <a:rPr lang="cs-CZ" sz="2000" dirty="0" smtClean="0">
                <a:solidFill>
                  <a:srgbClr val="FF3399"/>
                </a:solidFill>
              </a:rPr>
              <a:t>- Sterilizácia</a:t>
            </a:r>
            <a:r>
              <a:rPr lang="cs-CZ" sz="2000" dirty="0" smtClean="0"/>
              <a:t>: odstránenie všetkých MO a robí sa tlakovou parou pri 1500C</a:t>
            </a:r>
            <a:br>
              <a:rPr lang="cs-CZ" sz="2000" dirty="0" smtClean="0"/>
            </a:br>
            <a:r>
              <a:rPr lang="cs-CZ" sz="2000" dirty="0" smtClean="0">
                <a:solidFill>
                  <a:srgbClr val="CC6600"/>
                </a:solidFill>
              </a:rPr>
              <a:t>- Homogenizácia</a:t>
            </a:r>
            <a:r>
              <a:rPr lang="cs-CZ" sz="2000" dirty="0" smtClean="0"/>
              <a:t>: úprava tuku, aby nevyvstával</a:t>
            </a:r>
            <a:br>
              <a:rPr lang="cs-CZ" sz="2000" dirty="0" smtClean="0"/>
            </a:br>
            <a:r>
              <a:rPr lang="cs-CZ" sz="2000" dirty="0" smtClean="0">
                <a:solidFill>
                  <a:srgbClr val="FF6600"/>
                </a:solidFill>
              </a:rPr>
              <a:t>- Egalizácia</a:t>
            </a:r>
            <a:r>
              <a:rPr lang="cs-CZ" sz="2000" dirty="0" smtClean="0"/>
              <a:t>: ujednotenie na obsah tuku</a:t>
            </a:r>
            <a:endParaRPr lang="cs-CZ" sz="2000" dirty="0"/>
          </a:p>
        </p:txBody>
      </p:sp>
    </p:spTree>
  </p:cSld>
  <p:clrMapOvr>
    <a:masterClrMapping/>
  </p:clrMapOvr>
  <p:transition spd="slow" advClick="0" advTm="10000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66000">
              <a:schemeClr val="accent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nd04.jxs.cz/719/840/65b61e72b3_74696942_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4089090" cy="2726061"/>
          </a:xfrm>
          <a:prstGeom prst="rect">
            <a:avLst/>
          </a:prstGeom>
          <a:noFill/>
        </p:spPr>
      </p:pic>
      <p:pic>
        <p:nvPicPr>
          <p:cNvPr id="15364" name="Picture 4" descr="http://www.juniorpapier.sk/ImageHandler.ashx?size=1&amp;img=ZjVjNjEzYzc3Yzk2OTdlMC5qcGc=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188640"/>
            <a:ext cx="3384376" cy="3014597"/>
          </a:xfrm>
          <a:prstGeom prst="rect">
            <a:avLst/>
          </a:prstGeom>
          <a:noFill/>
        </p:spPr>
      </p:pic>
      <p:pic>
        <p:nvPicPr>
          <p:cNvPr id="15366" name="Picture 6" descr="http://www.pramen.info/images/b514d4bd0110caf0d6163f59b493ed5f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3573016"/>
            <a:ext cx="2952328" cy="2857500"/>
          </a:xfrm>
          <a:prstGeom prst="rect">
            <a:avLst/>
          </a:prstGeom>
          <a:noFill/>
        </p:spPr>
      </p:pic>
      <p:pic>
        <p:nvPicPr>
          <p:cNvPr id="15368" name="Picture 8" descr="http://biocare.sk/images/uploads/kokosove-mliek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4088" y="3429000"/>
            <a:ext cx="2376264" cy="3072341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0000"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30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rofi</dc:creator>
  <cp:lastModifiedBy>rofi</cp:lastModifiedBy>
  <cp:revision>8</cp:revision>
  <dcterms:created xsi:type="dcterms:W3CDTF">2012-12-11T18:30:31Z</dcterms:created>
  <dcterms:modified xsi:type="dcterms:W3CDTF">2012-12-11T19:48:45Z</dcterms:modified>
</cp:coreProperties>
</file>