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DAB1-C315-4CF5-82F0-0E0644944E69}" type="datetimeFigureOut">
              <a:rPr lang="sk-SK" smtClean="0"/>
              <a:t>13. 12. 2012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AE8D1-DF95-400D-B3B1-3C424B22AB2E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979712" y="404664"/>
            <a:ext cx="5044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Mliečne výrobky</a:t>
            </a:r>
            <a:endParaRPr lang="sk-SK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3528" y="1556792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sz="2400" b="1" dirty="0" smtClean="0"/>
              <a:t>Jogurt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Srvátka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Cmar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Sladká smotana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/>
              <a:t>Kyslá </a:t>
            </a:r>
            <a:r>
              <a:rPr lang="sk-SK" sz="2400" b="1" dirty="0" smtClean="0"/>
              <a:t>smotana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Kondenzované mlieko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b="1" dirty="0" smtClean="0"/>
              <a:t>Tvaroh</a:t>
            </a:r>
          </a:p>
          <a:p>
            <a:r>
              <a:rPr lang="sk-SK" sz="2400" b="1" dirty="0" smtClean="0"/>
              <a:t>Maslo</a:t>
            </a:r>
            <a:endParaRPr lang="sk-SK" sz="2400" dirty="0"/>
          </a:p>
        </p:txBody>
      </p:sp>
      <p:pic>
        <p:nvPicPr>
          <p:cNvPr id="12290" name="Picture 2" descr="http://i.pravda.sk/08/092/skcl/P0425b1cc_mlie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4148">
            <a:off x="4362904" y="1693339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51520" y="332656"/>
            <a:ext cx="4572000" cy="69557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b="1" dirty="0">
                <a:latin typeface="Arial Black" pitchFamily="34" charset="0"/>
              </a:rPr>
              <a:t>Jogurt:</a:t>
            </a:r>
            <a:r>
              <a:rPr lang="sk-SK" dirty="0"/>
              <a:t> 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sz="2000" dirty="0" smtClean="0"/>
              <a:t>najznámejší </a:t>
            </a:r>
            <a:r>
              <a:rPr lang="sk-SK" sz="2000" dirty="0"/>
              <a:t>kyslomliečny produkt s výbornými dietetickými </a:t>
            </a:r>
            <a:r>
              <a:rPr lang="sk-SK" sz="2000" dirty="0" smtClean="0"/>
              <a:t>vlastnosťami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na </a:t>
            </a:r>
            <a:r>
              <a:rPr lang="sk-SK" sz="2000" dirty="0"/>
              <a:t>jeho výrobu sa používa špeciálna jogurtová kultúra a sušené mlieko na zahustenie. 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>
                <a:latin typeface="Arial Black" pitchFamily="34" charset="0"/>
              </a:rPr>
              <a:t>Srvátka:</a:t>
            </a:r>
            <a:r>
              <a:rPr lang="sk-SK" dirty="0"/>
              <a:t> 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sz="2000" dirty="0" smtClean="0"/>
              <a:t>jedná </a:t>
            </a:r>
            <a:r>
              <a:rPr lang="sk-SK" sz="2000" dirty="0"/>
              <a:t>sa o tekutinu jemne žltej farby, ktorá je vedľajším produktom pri výrobe tvarohu a </a:t>
            </a:r>
            <a:r>
              <a:rPr lang="sk-SK" sz="2000" dirty="0" smtClean="0"/>
              <a:t>syrov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 na </a:t>
            </a:r>
            <a:r>
              <a:rPr lang="sk-SK" sz="2000" dirty="0"/>
              <a:t>konzumáciu sa dnes nepoužíva, ale slúži ako tekuté alebo sušené krmivo. </a:t>
            </a:r>
            <a:r>
              <a:rPr lang="sk-SK" sz="2000" dirty="0" smtClean="0"/>
              <a:t/>
            </a:r>
            <a:br>
              <a:rPr lang="sk-SK" sz="2000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>
                <a:latin typeface="Arial Black" pitchFamily="34" charset="0"/>
              </a:rPr>
              <a:t>Cmar</a:t>
            </a:r>
            <a:r>
              <a:rPr lang="sk-SK" b="1" dirty="0" smtClean="0">
                <a:latin typeface="Arial Black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 </a:t>
            </a:r>
            <a:r>
              <a:rPr lang="sk-SK" sz="2000" dirty="0"/>
              <a:t>je pomerne ľahko stráviteľný s malým obsahom tuku, preto si získal veľkú obľubu hlavne v diétnom </a:t>
            </a:r>
            <a:r>
              <a:rPr lang="sk-SK" sz="2000" dirty="0" smtClean="0"/>
              <a:t>stravovaní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 vzniká </a:t>
            </a:r>
            <a:r>
              <a:rPr lang="sk-SK" sz="2000" dirty="0"/>
              <a:t>pri výrobe masla ako zvyškový produkt, ktorý má jemnú a nakyslastú chuť. 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pic>
        <p:nvPicPr>
          <p:cNvPr id="1026" name="Picture 2" descr="http://www.sedlakcz.cz/img/4/bily-jogurt-reckeho-typu-200-g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60648"/>
            <a:ext cx="2520280" cy="2169928"/>
          </a:xfrm>
          <a:prstGeom prst="rect">
            <a:avLst/>
          </a:prstGeom>
          <a:noFill/>
        </p:spPr>
      </p:pic>
      <p:pic>
        <p:nvPicPr>
          <p:cNvPr id="1028" name="Picture 4" descr="http://www.aspsk.sk/obr/srvat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492896"/>
            <a:ext cx="1368152" cy="2091159"/>
          </a:xfrm>
          <a:prstGeom prst="rect">
            <a:avLst/>
          </a:prstGeom>
          <a:noFill/>
        </p:spPr>
      </p:pic>
      <p:pic>
        <p:nvPicPr>
          <p:cNvPr id="1030" name="Picture 6" descr="http://static.zlacnene.sk/foto/vyrobky/170250/1700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645024"/>
            <a:ext cx="1800200" cy="3064732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251520" y="148471"/>
            <a:ext cx="4572000" cy="67095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b="1" dirty="0">
                <a:latin typeface="Arial Black" pitchFamily="34" charset="0"/>
              </a:rPr>
              <a:t>Sladká smotana</a:t>
            </a:r>
            <a:r>
              <a:rPr lang="sk-SK" b="1" dirty="0" smtClean="0">
                <a:latin typeface="Arial Black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 získavame ju pri odstreďovaní </a:t>
            </a:r>
            <a:r>
              <a:rPr lang="sk-SK" sz="2000" dirty="0" smtClean="0"/>
              <a:t>mlieka 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obsahuje </a:t>
            </a:r>
            <a:r>
              <a:rPr lang="sk-SK" sz="2000" dirty="0"/>
              <a:t>vyšší pomer tukov ako samotné </a:t>
            </a:r>
            <a:r>
              <a:rPr lang="sk-SK" sz="2000" dirty="0" smtClean="0"/>
              <a:t>mlieko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najviac </a:t>
            </a:r>
            <a:r>
              <a:rPr lang="sk-SK" sz="2000" dirty="0"/>
              <a:t>tuku, až 36 % obsahuje šľahačková </a:t>
            </a:r>
            <a:r>
              <a:rPr lang="sk-SK" sz="2000" dirty="0" smtClean="0"/>
              <a:t>smotana.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>
                <a:latin typeface="Arial Black" pitchFamily="34" charset="0"/>
              </a:rPr>
              <a:t>Kyslá smotana</a:t>
            </a:r>
            <a:r>
              <a:rPr lang="sk-SK" b="1" dirty="0" smtClean="0">
                <a:latin typeface="Arial Black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k-SK" dirty="0">
                <a:latin typeface="Arial Black" pitchFamily="34" charset="0"/>
              </a:rPr>
              <a:t> </a:t>
            </a:r>
            <a:r>
              <a:rPr lang="sk-SK" sz="2000" dirty="0"/>
              <a:t>má skoro rovnaké výživové hodnoty ako sladká </a:t>
            </a:r>
            <a:r>
              <a:rPr lang="sk-SK" sz="2000" dirty="0" smtClean="0"/>
              <a:t>smotana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 </a:t>
            </a:r>
            <a:r>
              <a:rPr lang="sk-SK" sz="2000" dirty="0"/>
              <a:t>líši sa len rozdielnou </a:t>
            </a:r>
            <a:r>
              <a:rPr lang="sk-SK" sz="2000" dirty="0" smtClean="0"/>
              <a:t>výrobou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získavame </a:t>
            </a:r>
            <a:r>
              <a:rPr lang="sk-SK" sz="2000" dirty="0"/>
              <a:t>ju pridaním kyseliny mliečnej do sladkej smotany. </a:t>
            </a:r>
            <a:r>
              <a:rPr lang="sk-SK" sz="2000" dirty="0" smtClean="0"/>
              <a:t/>
            </a:r>
            <a:br>
              <a:rPr lang="sk-SK" sz="2000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>
                <a:latin typeface="Arial Black" pitchFamily="34" charset="0"/>
              </a:rPr>
              <a:t>Kondenzované mlieko:</a:t>
            </a:r>
            <a:r>
              <a:rPr lang="sk-SK" dirty="0"/>
              <a:t> 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záručná </a:t>
            </a:r>
            <a:r>
              <a:rPr lang="sk-SK" sz="2000" dirty="0"/>
              <a:t>doba tohto výrobku je oveľa dlhšia ako pri ostatných </a:t>
            </a:r>
            <a:r>
              <a:rPr lang="sk-SK" sz="2000" dirty="0" smtClean="0"/>
              <a:t>výrobkoch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vyrába </a:t>
            </a:r>
            <a:r>
              <a:rPr lang="sk-SK" sz="2000" dirty="0"/>
              <a:t>sa odparením vody z akéhokoľvek </a:t>
            </a:r>
            <a:r>
              <a:rPr lang="sk-SK" sz="2000" dirty="0" smtClean="0"/>
              <a:t>mlieka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 je </a:t>
            </a:r>
            <a:r>
              <a:rPr lang="sk-SK" sz="2000" dirty="0"/>
              <a:t>hustejšie ako obyčajné mlieko a predáva sa prevažne v plechovkách alebo sklenených fľašiach </a:t>
            </a:r>
            <a:r>
              <a:rPr lang="sk-SK" sz="2000" dirty="0" smtClean="0"/>
              <a:t> </a:t>
            </a:r>
            <a:endParaRPr lang="sk-SK" sz="2000" dirty="0"/>
          </a:p>
        </p:txBody>
      </p:sp>
      <p:pic>
        <p:nvPicPr>
          <p:cNvPr id="15364" name="Picture 4" descr="http://static.zlacnene.sk/foto/vyrobky/273750/2736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16632"/>
            <a:ext cx="1368152" cy="1874181"/>
          </a:xfrm>
          <a:prstGeom prst="rect">
            <a:avLst/>
          </a:prstGeom>
          <a:noFill/>
        </p:spPr>
      </p:pic>
      <p:pic>
        <p:nvPicPr>
          <p:cNvPr id="15366" name="Picture 6" descr="http://static.zlacnene.sk/foto/vyrobky/472250/4721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060848"/>
            <a:ext cx="1800200" cy="1800201"/>
          </a:xfrm>
          <a:prstGeom prst="rect">
            <a:avLst/>
          </a:prstGeom>
          <a:noFill/>
        </p:spPr>
      </p:pic>
      <p:pic>
        <p:nvPicPr>
          <p:cNvPr id="15368" name="Picture 8" descr="http://static.zlacnene.sk/foto/vyrobky/415000/41489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005064"/>
            <a:ext cx="1899937" cy="2425452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51520" y="836712"/>
            <a:ext cx="4572000" cy="49244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b="1" dirty="0">
                <a:latin typeface="Arial Black" pitchFamily="34" charset="0"/>
              </a:rPr>
              <a:t>Tvaroh</a:t>
            </a:r>
            <a:r>
              <a:rPr lang="sk-SK" b="1" dirty="0" smtClean="0">
                <a:latin typeface="Arial Black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 </a:t>
            </a:r>
            <a:r>
              <a:rPr lang="sk-SK" sz="2000" dirty="0"/>
              <a:t>vyrába sa zahriatím zakvaseného alebo zrazením sladkého mlieka spolu so </a:t>
            </a:r>
            <a:r>
              <a:rPr lang="sk-SK" sz="2000" dirty="0" smtClean="0"/>
              <a:t>syridlom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 hlavnú </a:t>
            </a:r>
            <a:r>
              <a:rPr lang="sk-SK" sz="2000" dirty="0"/>
              <a:t>úlohu tu zohráva najdôležitejšia </a:t>
            </a:r>
            <a:r>
              <a:rPr lang="sk-SK" sz="2000" dirty="0" smtClean="0"/>
              <a:t> mliečna </a:t>
            </a:r>
            <a:r>
              <a:rPr lang="sk-SK" sz="2000" dirty="0"/>
              <a:t>bielkovina kazeín, ktorá sa pri jeho výrobe zráža a vylučuje sa v tuhej forme.</a:t>
            </a:r>
            <a:r>
              <a:rPr lang="sk-SK" sz="2000" dirty="0" smtClean="0"/>
              <a:t/>
            </a:r>
            <a:br>
              <a:rPr lang="sk-SK" sz="2000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>
                <a:latin typeface="Arial Black" pitchFamily="34" charset="0"/>
              </a:rPr>
              <a:t>Maslo</a:t>
            </a:r>
            <a:r>
              <a:rPr lang="sk-SK" b="1" dirty="0" smtClean="0">
                <a:latin typeface="Arial Black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 </a:t>
            </a:r>
            <a:r>
              <a:rPr lang="sk-SK" sz="2000" dirty="0"/>
              <a:t>tento výrobok sa vyrába zo smotany dvoma </a:t>
            </a:r>
            <a:r>
              <a:rPr lang="sk-SK" sz="2000" dirty="0" smtClean="0"/>
              <a:t>spôsobmi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prvý </a:t>
            </a:r>
            <a:r>
              <a:rPr lang="sk-SK" sz="2000" dirty="0"/>
              <a:t>je tradičný spôsob stĺkania smotany v </a:t>
            </a:r>
            <a:r>
              <a:rPr lang="sk-SK" sz="2000" dirty="0" smtClean="0"/>
              <a:t>maselniciach</a:t>
            </a:r>
          </a:p>
          <a:p>
            <a:pPr>
              <a:buFont typeface="Arial" pitchFamily="34" charset="0"/>
              <a:buChar char="•"/>
            </a:pPr>
            <a:r>
              <a:rPr lang="sk-SK" sz="2000" dirty="0"/>
              <a:t> </a:t>
            </a:r>
            <a:r>
              <a:rPr lang="sk-SK" sz="2000" dirty="0" smtClean="0"/>
              <a:t>druhým </a:t>
            </a:r>
            <a:r>
              <a:rPr lang="sk-SK" sz="2000" dirty="0"/>
              <a:t>spôsobom je okyslenie smotany pomocou </a:t>
            </a:r>
            <a:r>
              <a:rPr lang="sk-SK" sz="2000" dirty="0" smtClean="0"/>
              <a:t>zákysu</a:t>
            </a:r>
            <a:endParaRPr lang="sk-SK" sz="2000" dirty="0"/>
          </a:p>
        </p:txBody>
      </p:sp>
      <p:pic>
        <p:nvPicPr>
          <p:cNvPr id="16386" name="Picture 2" descr="http://zaciatocnici.sk/wp-content/uploads/tvaroh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620688"/>
            <a:ext cx="2315444" cy="2336305"/>
          </a:xfrm>
          <a:prstGeom prst="rect">
            <a:avLst/>
          </a:prstGeom>
          <a:noFill/>
        </p:spPr>
      </p:pic>
      <p:pic>
        <p:nvPicPr>
          <p:cNvPr id="16388" name="Picture 4" descr="http://t1.gstatic.com/images?q=tbn:ANd9GcSHrA5joG6HeB2EJ2wu4E0STUcaFvUTfjFobSteowHCIg6Wvnfa30PcFbez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90720">
            <a:off x="5361927" y="3842073"/>
            <a:ext cx="3036155" cy="1782316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331640" y="2276872"/>
            <a:ext cx="65494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Ďakujem za pozornosť</a:t>
            </a:r>
            <a:endParaRPr lang="sk-SK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5220072" y="544522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 smtClean="0"/>
              <a:t>Peter Kopúň 9.A</a:t>
            </a:r>
            <a:endParaRPr lang="sk-SK" sz="28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</Words>
  <Application>Microsoft Office PowerPoint</Application>
  <PresentationFormat>Prezentácia na obrazovke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Snímka 1</vt:lpstr>
      <vt:lpstr>Snímka 2</vt:lpstr>
      <vt:lpstr>Snímka 3</vt:lpstr>
      <vt:lpstr>Snímka 4</vt:lpstr>
      <vt:lpstr>Snímka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skola</dc:creator>
  <cp:lastModifiedBy>skola</cp:lastModifiedBy>
  <cp:revision>2</cp:revision>
  <dcterms:created xsi:type="dcterms:W3CDTF">2012-12-13T10:04:25Z</dcterms:created>
  <dcterms:modified xsi:type="dcterms:W3CDTF">2012-12-13T10:18:48Z</dcterms:modified>
</cp:coreProperties>
</file>