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11203-91DB-4EF4-863D-325C3CD7E9A9}" type="datetimeFigureOut">
              <a:rPr lang="sk-SK" smtClean="0"/>
              <a:pPr/>
              <a:t>19. 12. 2012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1DF66-5E81-4324-A61F-70F80BBD1BA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1475656" y="1412776"/>
            <a:ext cx="568863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9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Druhy </a:t>
            </a:r>
            <a:r>
              <a:rPr lang="sk-SK" sz="9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mlieka</a:t>
            </a:r>
            <a:endParaRPr lang="sk-SK" sz="9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76672"/>
            <a:ext cx="8229600" cy="1143000"/>
          </a:xfrm>
        </p:spPr>
        <p:txBody>
          <a:bodyPr>
            <a:noAutofit/>
          </a:bodyPr>
          <a:lstStyle/>
          <a:p>
            <a:r>
              <a:rPr lang="sk-SK" sz="5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Konzumné</a:t>
            </a:r>
            <a:r>
              <a:rPr lang="sk-SK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sk-SK" sz="5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endParaRPr lang="sk-SK" sz="2800" dirty="0" smtClean="0"/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     -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Konzumné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mlieko je zdrojom biologicky aktívnych látok nevyhnutných pre zdravý vývoj človeka a obsahujú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: -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výživné a stavebné látky pre stavbu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tela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a rast človeka v detskom veku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.</a:t>
            </a:r>
            <a:endParaRPr lang="sk-SK" sz="2400" dirty="0">
              <a:latin typeface="Monotype Corsiva" pitchFamily="66" charset="0"/>
              <a:cs typeface="Angsana New" pitchFamily="18" charset="-34"/>
            </a:endParaRPr>
          </a:p>
        </p:txBody>
      </p:sp>
      <p:pic>
        <p:nvPicPr>
          <p:cNvPr id="4098" name="Picture 2" descr="http://www.agroserver.sk/news/img/16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573016"/>
            <a:ext cx="3840042" cy="2891598"/>
          </a:xfrm>
          <a:prstGeom prst="rect">
            <a:avLst/>
          </a:prstGeom>
          <a:noFill/>
        </p:spPr>
      </p:pic>
      <p:pic>
        <p:nvPicPr>
          <p:cNvPr id="4100" name="Picture 4" descr="http://www.agrosidlo.info/sk/mlie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411472"/>
            <a:ext cx="2232248" cy="3157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4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Trvanlivé</a:t>
            </a:r>
            <a:endParaRPr lang="sk-SK" sz="48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</a:t>
            </a:r>
            <a:endParaRPr lang="sk-SK" sz="2400" dirty="0" smtClean="0">
              <a:latin typeface="Monotype Corsiva" pitchFamily="66" charset="0"/>
              <a:cs typeface="Angsana New" pitchFamily="18" charset="-34"/>
            </a:endParaRP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    -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Mlieko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sa zohrieva na teplotu 135 °C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veľmi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krátku dobu (1-2 sekundy). </a:t>
            </a:r>
            <a:endParaRPr lang="sk-SK" sz="2400" dirty="0" smtClean="0">
              <a:latin typeface="Monotype Corsiva" pitchFamily="66" charset="0"/>
              <a:cs typeface="Angsana New" pitchFamily="18" charset="-34"/>
            </a:endParaRPr>
          </a:p>
          <a:p>
            <a:pPr>
              <a:buNone/>
            </a:pP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   -Potom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sa mlieko rýchlo schladí a plní v aseptickom prostredí do aseptických obalov.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/>
            </a:r>
            <a:br>
              <a:rPr lang="sk-SK" sz="2400" dirty="0" smtClean="0">
                <a:latin typeface="Monotype Corsiva" pitchFamily="66" charset="0"/>
                <a:cs typeface="Angsana New" pitchFamily="18" charset="-34"/>
              </a:rPr>
            </a:br>
            <a:endParaRPr lang="sk-SK" sz="2400" dirty="0">
              <a:latin typeface="Monotype Corsiva" pitchFamily="66" charset="0"/>
              <a:cs typeface="Angsana New" pitchFamily="18" charset="-34"/>
            </a:endParaRPr>
          </a:p>
        </p:txBody>
      </p:sp>
      <p:pic>
        <p:nvPicPr>
          <p:cNvPr id="3074" name="Picture 2" descr="http://static.zlacnene.sk/foto/vyrobky/312250/3122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96952"/>
            <a:ext cx="2304256" cy="3568538"/>
          </a:xfrm>
          <a:prstGeom prst="rect">
            <a:avLst/>
          </a:prstGeom>
          <a:noFill/>
        </p:spPr>
      </p:pic>
      <p:pic>
        <p:nvPicPr>
          <p:cNvPr id="3076" name="Picture 4" descr="http://www.e-potraviny.eu/image/aromliekoodtucne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284984"/>
            <a:ext cx="4248472" cy="3186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171400"/>
            <a:ext cx="8229600" cy="1143000"/>
          </a:xfrm>
        </p:spPr>
        <p:txBody>
          <a:bodyPr/>
          <a:lstStyle/>
          <a:p>
            <a:r>
              <a:rPr lang="sk-SK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Sušené</a:t>
            </a:r>
            <a:endParaRPr lang="sk-SK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800" dirty="0" smtClean="0">
                <a:latin typeface="Angsana New" pitchFamily="18" charset="-34"/>
                <a:cs typeface="Angsana New" pitchFamily="18" charset="-34"/>
              </a:rPr>
              <a:t>    -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Sušené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mlieko a sušená smotana sú mliečne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výrobky, vyrobené </a:t>
            </a: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sušením pasterizovaného mlieka, so štandardizovaným množstvom </a:t>
            </a:r>
            <a:endParaRPr lang="sk-SK" sz="2400" dirty="0" smtClean="0">
              <a:latin typeface="Monotype Corsiva" pitchFamily="66" charset="0"/>
              <a:cs typeface="Angsana New" pitchFamily="18" charset="-34"/>
            </a:endParaRP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</a:rPr>
              <a:t>   - Ochutené </a:t>
            </a:r>
            <a:r>
              <a:rPr lang="sk-SK" sz="2400" dirty="0" smtClean="0">
                <a:latin typeface="Monotype Corsiva" pitchFamily="66" charset="0"/>
              </a:rPr>
              <a:t>sušené mliečne výrobky sú výrobky s pridaním ochucujúcich zložiek, ako sú čokoláda, kakao, karamel a iné.</a:t>
            </a:r>
            <a:endParaRPr lang="sk-SK" sz="2400" dirty="0" smtClean="0">
              <a:latin typeface="Monotype Corsiva" pitchFamily="66" charset="0"/>
              <a:cs typeface="Angsana New" pitchFamily="18" charset="-34"/>
            </a:endParaRPr>
          </a:p>
          <a:p>
            <a:pPr>
              <a:buNone/>
            </a:pP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    </a:t>
            </a:r>
          </a:p>
          <a:p>
            <a:pPr>
              <a:buNone/>
            </a:pPr>
            <a:r>
              <a:rPr lang="sk-SK" sz="2400" dirty="0">
                <a:latin typeface="Monotype Corsiva" pitchFamily="66" charset="0"/>
                <a:cs typeface="Angsana New" pitchFamily="18" charset="-34"/>
              </a:rPr>
              <a:t> </a:t>
            </a:r>
            <a:r>
              <a:rPr lang="sk-SK" sz="2400" dirty="0" smtClean="0">
                <a:latin typeface="Monotype Corsiva" pitchFamily="66" charset="0"/>
                <a:cs typeface="Angsana New" pitchFamily="18" charset="-34"/>
              </a:rPr>
              <a:t>   </a:t>
            </a:r>
            <a:endParaRPr lang="sk-SK" sz="2400" dirty="0">
              <a:latin typeface="Monotype Corsiva" pitchFamily="66" charset="0"/>
              <a:cs typeface="Angsana New" pitchFamily="18" charset="-34"/>
            </a:endParaRPr>
          </a:p>
        </p:txBody>
      </p:sp>
      <p:pic>
        <p:nvPicPr>
          <p:cNvPr id="2050" name="Picture 2" descr="http://img.mimibazar.sk/h/bs/10/071010/11/l118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212976"/>
            <a:ext cx="3744416" cy="2808312"/>
          </a:xfrm>
          <a:prstGeom prst="rect">
            <a:avLst/>
          </a:prstGeom>
          <a:noFill/>
        </p:spPr>
      </p:pic>
      <p:pic>
        <p:nvPicPr>
          <p:cNvPr id="2052" name="Picture 4" descr="http://static.zlacnene.sk/foto/vyrobky/152000/15179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122144"/>
            <a:ext cx="2520280" cy="29744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pecenieskamkou.eu/fotky2764/fotos/_vyr_1710_vyr_28cokola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585414">
            <a:off x="577498" y="1433800"/>
            <a:ext cx="3234344" cy="2317946"/>
          </a:xfrm>
          <a:prstGeom prst="rect">
            <a:avLst/>
          </a:prstGeom>
          <a:noFill/>
        </p:spPr>
      </p:pic>
      <p:pic>
        <p:nvPicPr>
          <p:cNvPr id="18436" name="Picture 4" descr="http://www.toprecepty.sk/fotky_nahled/0005/karamel-2-126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58133">
            <a:off x="5156026" y="1459225"/>
            <a:ext cx="3060198" cy="2428728"/>
          </a:xfrm>
          <a:prstGeom prst="rect">
            <a:avLst/>
          </a:prstGeom>
          <a:noFill/>
        </p:spPr>
      </p:pic>
      <p:pic>
        <p:nvPicPr>
          <p:cNvPr id="18438" name="Picture 6" descr="http://4.bp.blogspot.com/-mO5wxgJi2-k/Tart1Jrm95I/AAAAAAAABe4/aOevjv02h4k/s1600/200_008_130015_kaka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3861048"/>
            <a:ext cx="3312368" cy="2726222"/>
          </a:xfrm>
          <a:prstGeom prst="rect">
            <a:avLst/>
          </a:prstGeom>
          <a:noFill/>
        </p:spPr>
      </p:pic>
      <p:sp>
        <p:nvSpPr>
          <p:cNvPr id="7" name="Obdĺžnik 6"/>
          <p:cNvSpPr/>
          <p:nvPr/>
        </p:nvSpPr>
        <p:spPr>
          <a:xfrm>
            <a:off x="251520" y="188640"/>
            <a:ext cx="49696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sk-SK" sz="4000" b="1" cap="none" spc="1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Monotype Corsiva" pitchFamily="66" charset="0"/>
              </a:rPr>
              <a:t>Sušené mliečné výrobky:</a:t>
            </a:r>
            <a:endParaRPr lang="sk-SK" sz="4000" b="1" cap="none" spc="150" dirty="0">
              <a:ln w="1143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Výrobcovia na Slovensku:</a:t>
            </a:r>
            <a:endParaRPr lang="sk-SK" sz="40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-</a:t>
            </a:r>
            <a:r>
              <a:rPr lang="sk-SK" sz="2400" dirty="0" smtClean="0">
                <a:latin typeface="Monotype Corsiva" pitchFamily="66" charset="0"/>
              </a:rPr>
              <a:t>RAJO</a:t>
            </a:r>
            <a:r>
              <a:rPr lang="sk-SK" sz="2400" dirty="0">
                <a:latin typeface="Monotype Corsiva" pitchFamily="66" charset="0"/>
              </a:rPr>
              <a:t>, a.s., Studená 35, 823 55 </a:t>
            </a:r>
            <a:r>
              <a:rPr lang="sk-SK" sz="2400" dirty="0" smtClean="0">
                <a:latin typeface="Monotype Corsiva" pitchFamily="66" charset="0"/>
              </a:rPr>
              <a:t>Bratislava</a:t>
            </a: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</a:rPr>
              <a:t>   -Bryndziareň</a:t>
            </a:r>
            <a:r>
              <a:rPr lang="sk-SK" sz="2400" dirty="0">
                <a:latin typeface="Monotype Corsiva" pitchFamily="66" charset="0"/>
              </a:rPr>
              <a:t>, s.r.o., SNP 105, 039 01 Turčianske </a:t>
            </a:r>
            <a:r>
              <a:rPr lang="sk-SK" sz="2400" dirty="0" smtClean="0">
                <a:latin typeface="Monotype Corsiva" pitchFamily="66" charset="0"/>
              </a:rPr>
              <a:t>Teplice</a:t>
            </a: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</a:rPr>
              <a:t>   -</a:t>
            </a:r>
            <a:r>
              <a:rPr lang="es-ES" sz="2400" dirty="0" smtClean="0">
                <a:latin typeface="Monotype Corsiva" pitchFamily="66" charset="0"/>
              </a:rPr>
              <a:t>AGRO </a:t>
            </a:r>
            <a:r>
              <a:rPr lang="es-ES" sz="2400" dirty="0">
                <a:latin typeface="Monotype Corsiva" pitchFamily="66" charset="0"/>
              </a:rPr>
              <a:t>TAMI, a.s., Cabajská 10, 950 22 </a:t>
            </a:r>
            <a:r>
              <a:rPr lang="es-ES" sz="2400" dirty="0" smtClean="0">
                <a:latin typeface="Monotype Corsiva" pitchFamily="66" charset="0"/>
              </a:rPr>
              <a:t>Nitra</a:t>
            </a:r>
            <a:endParaRPr lang="sk-SK" sz="24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</a:rPr>
              <a:t>   -LEVICKÉ </a:t>
            </a:r>
            <a:r>
              <a:rPr lang="sk-SK" sz="2400" dirty="0">
                <a:latin typeface="Monotype Corsiva" pitchFamily="66" charset="0"/>
              </a:rPr>
              <a:t>MLIEKARNE, a.s., prevádzka Hlohovec, Rázusova 1, 920 01 </a:t>
            </a:r>
            <a:r>
              <a:rPr lang="sk-SK" sz="2400" dirty="0" smtClean="0">
                <a:latin typeface="Monotype Corsiva" pitchFamily="66" charset="0"/>
              </a:rPr>
              <a:t>Hlohovec</a:t>
            </a:r>
          </a:p>
          <a:p>
            <a:pPr>
              <a:buNone/>
            </a:pPr>
            <a:r>
              <a:rPr lang="sk-SK" sz="2400" dirty="0" smtClean="0">
                <a:latin typeface="Monotype Corsiva" pitchFamily="66" charset="0"/>
              </a:rPr>
              <a:t>   -Liptovská </a:t>
            </a:r>
            <a:r>
              <a:rPr lang="sk-SK" sz="2400" dirty="0">
                <a:latin typeface="Monotype Corsiva" pitchFamily="66" charset="0"/>
              </a:rPr>
              <a:t>mliekareň, a.s., 1.mája 124, 031 80 Liptovský Mikuláš</a:t>
            </a:r>
            <a:endParaRPr lang="sk-SK" sz="2400" dirty="0" smtClean="0">
              <a:latin typeface="Monotype Corsiva" pitchFamily="66" charset="0"/>
            </a:endParaRP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5292080" y="6165304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Michal Hlísta, Nikola Ivančíková 9.A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197</Words>
  <Application>Microsoft Office PowerPoint</Application>
  <PresentationFormat>Prezentácia na obrazovke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Konzumné </vt:lpstr>
      <vt:lpstr>Trvanlivé</vt:lpstr>
      <vt:lpstr>Sušené</vt:lpstr>
      <vt:lpstr>Snímka 5</vt:lpstr>
      <vt:lpstr>Výrobcovia na Slovensku: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Janko</dc:creator>
  <cp:lastModifiedBy>Janko</cp:lastModifiedBy>
  <cp:revision>9</cp:revision>
  <dcterms:created xsi:type="dcterms:W3CDTF">2012-12-04T18:21:55Z</dcterms:created>
  <dcterms:modified xsi:type="dcterms:W3CDTF">2012-12-19T16:32:52Z</dcterms:modified>
</cp:coreProperties>
</file>